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9" r:id="rId10"/>
    <p:sldId id="270" r:id="rId11"/>
    <p:sldId id="267" r:id="rId12"/>
    <p:sldId id="268" r:id="rId13"/>
  </p:sldIdLst>
  <p:sldSz cx="18288000" cy="10287000"/>
  <p:notesSz cx="6858000" cy="9144000"/>
  <p:embeddedFontLst>
    <p:embeddedFont>
      <p:font typeface="Telegraf 1" panose="020B0604020202020204" charset="0"/>
      <p:regular r:id="rId14"/>
    </p:embeddedFont>
    <p:embeddedFont>
      <p:font typeface="Telegraf 1 Bold" panose="020B0604020202020204" charset="0"/>
      <p:regular r:id="rId15"/>
    </p:embeddedFont>
    <p:embeddedFont>
      <p:font typeface="Calibri" panose="020F0502020204030204" pitchFamily="34" charset="0"/>
      <p:regular r:id="rId16"/>
      <p:bold r:id="rId17"/>
      <p:italic r:id="rId18"/>
      <p:boldItalic r:id="rId19"/>
    </p:embeddedFont>
    <p:embeddedFont>
      <p:font typeface="Telegraf 2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1914" y="8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5126337" y="298038"/>
            <a:ext cx="2418697" cy="10106421"/>
            <a:chOff x="0" y="0"/>
            <a:chExt cx="668425" cy="3552345"/>
          </a:xfrm>
        </p:grpSpPr>
        <p:sp>
          <p:nvSpPr>
            <p:cNvPr id="3" name="Freeform 3"/>
            <p:cNvSpPr/>
            <p:nvPr/>
          </p:nvSpPr>
          <p:spPr>
            <a:xfrm>
              <a:off x="0" y="0"/>
              <a:ext cx="668425" cy="3552345"/>
            </a:xfrm>
            <a:custGeom>
              <a:avLst/>
              <a:gdLst/>
              <a:ahLst/>
              <a:cxnLst/>
              <a:rect l="l" t="t" r="r" b="b"/>
              <a:pathLst>
                <a:path w="668425" h="3552345">
                  <a:moveTo>
                    <a:pt x="0" y="0"/>
                  </a:moveTo>
                  <a:lnTo>
                    <a:pt x="668425" y="0"/>
                  </a:lnTo>
                  <a:lnTo>
                    <a:pt x="668425" y="3552345"/>
                  </a:lnTo>
                  <a:lnTo>
                    <a:pt x="0" y="3552345"/>
                  </a:lnTo>
                  <a:close/>
                </a:path>
              </a:pathLst>
            </a:custGeom>
            <a:solidFill>
              <a:srgbClr val="329A87">
                <a:alpha val="23922"/>
              </a:srgbClr>
            </a:solidFill>
          </p:spPr>
        </p:sp>
        <p:sp>
          <p:nvSpPr>
            <p:cNvPr id="4" name="TextBox 4"/>
            <p:cNvSpPr txBox="1"/>
            <p:nvPr/>
          </p:nvSpPr>
          <p:spPr>
            <a:xfrm>
              <a:off x="0" y="-38100"/>
              <a:ext cx="668425" cy="3590445"/>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8675247" y="934521"/>
            <a:ext cx="2160993" cy="7833928"/>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329A87">
                <a:alpha val="23922"/>
              </a:srgbClr>
            </a:solidFill>
          </p:spPr>
        </p:sp>
        <p:sp>
          <p:nvSpPr>
            <p:cNvPr id="7" name="TextBox 7"/>
            <p:cNvSpPr txBox="1"/>
            <p:nvPr/>
          </p:nvSpPr>
          <p:spPr>
            <a:xfrm>
              <a:off x="0" y="-38100"/>
              <a:ext cx="597206" cy="3136892"/>
            </a:xfrm>
            <a:prstGeom prst="rect">
              <a:avLst/>
            </a:prstGeom>
          </p:spPr>
          <p:txBody>
            <a:bodyPr lIns="35873" tIns="35873" rIns="35873" bIns="35873" rtlCol="0" anchor="ctr"/>
            <a:lstStyle/>
            <a:p>
              <a:pPr algn="ctr">
                <a:lnSpc>
                  <a:spcPts val="1384"/>
                </a:lnSpc>
                <a:spcBef>
                  <a:spcPct val="0"/>
                </a:spcBef>
              </a:pPr>
              <a:endParaRPr/>
            </a:p>
          </p:txBody>
        </p:sp>
      </p:grpSp>
      <p:sp>
        <p:nvSpPr>
          <p:cNvPr id="8" name="Freeform 8"/>
          <p:cNvSpPr/>
          <p:nvPr/>
        </p:nvSpPr>
        <p:spPr>
          <a:xfrm>
            <a:off x="4067426" y="3633090"/>
            <a:ext cx="1926599" cy="1926599"/>
          </a:xfrm>
          <a:custGeom>
            <a:avLst/>
            <a:gdLst/>
            <a:ahLst/>
            <a:cxnLst/>
            <a:rect l="l" t="t" r="r" b="b"/>
            <a:pathLst>
              <a:path w="1926599" h="1926599">
                <a:moveTo>
                  <a:pt x="0" y="0"/>
                </a:moveTo>
                <a:lnTo>
                  <a:pt x="1926600" y="0"/>
                </a:lnTo>
                <a:lnTo>
                  <a:pt x="1926600" y="1926599"/>
                </a:lnTo>
                <a:lnTo>
                  <a:pt x="0" y="1926599"/>
                </a:lnTo>
                <a:lnTo>
                  <a:pt x="0" y="0"/>
                </a:lnTo>
                <a:close/>
              </a:path>
            </a:pathLst>
          </a:custGeom>
          <a:blipFill>
            <a:blip r:embed="rId2">
              <a:alphaModFix amt="46000"/>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0731272" y="0"/>
            <a:ext cx="7556728" cy="10096744"/>
          </a:xfrm>
          <a:custGeom>
            <a:avLst/>
            <a:gdLst/>
            <a:ahLst/>
            <a:cxnLst/>
            <a:rect l="l" t="t" r="r" b="b"/>
            <a:pathLst>
              <a:path w="7556728" h="11000709">
                <a:moveTo>
                  <a:pt x="0" y="0"/>
                </a:moveTo>
                <a:lnTo>
                  <a:pt x="7556728" y="0"/>
                </a:lnTo>
                <a:lnTo>
                  <a:pt x="7556728" y="11000709"/>
                </a:lnTo>
                <a:lnTo>
                  <a:pt x="0" y="11000709"/>
                </a:lnTo>
                <a:lnTo>
                  <a:pt x="0" y="0"/>
                </a:lnTo>
                <a:close/>
              </a:path>
            </a:pathLst>
          </a:custGeom>
          <a:blipFill>
            <a:blip r:embed="rId4"/>
            <a:stretch>
              <a:fillRect l="-40766" r="-29580"/>
            </a:stretch>
          </a:blipFill>
        </p:spPr>
      </p:sp>
      <p:sp>
        <p:nvSpPr>
          <p:cNvPr id="10" name="TextBox 10"/>
          <p:cNvSpPr txBox="1"/>
          <p:nvPr/>
        </p:nvSpPr>
        <p:spPr>
          <a:xfrm>
            <a:off x="729404" y="1540798"/>
            <a:ext cx="8009228" cy="4385816"/>
          </a:xfrm>
          <a:prstGeom prst="rect">
            <a:avLst/>
          </a:prstGeom>
        </p:spPr>
        <p:txBody>
          <a:bodyPr lIns="0" tIns="0" rIns="0" bIns="0" rtlCol="0" anchor="t">
            <a:spAutoFit/>
          </a:bodyPr>
          <a:lstStyle/>
          <a:p>
            <a:endParaRPr lang="fr-FR" sz="5700" dirty="0"/>
          </a:p>
          <a:p>
            <a:r>
              <a:rPr lang="fr-FR" dirty="0"/>
              <a:t> </a:t>
            </a:r>
            <a:r>
              <a:rPr lang="fr-FR" sz="5700" b="1" i="1" dirty="0"/>
              <a:t>CREATION D’UN SITE WEB E-COMMERCE</a:t>
            </a:r>
            <a:r>
              <a:rPr lang="fr-FR" b="1" i="1" dirty="0"/>
              <a:t> </a:t>
            </a:r>
            <a:r>
              <a:rPr lang="fr-FR" sz="5700" b="1" i="1" dirty="0"/>
              <a:t>DYNAMIQUE AVEC PHP </a:t>
            </a:r>
            <a:r>
              <a:rPr lang="fr-FR" sz="5700" b="1" i="1" dirty="0" smtClean="0"/>
              <a:t>(LaLibrary)</a:t>
            </a:r>
            <a:endParaRPr lang="en-US" sz="5700" dirty="0">
              <a:solidFill>
                <a:srgbClr val="000000"/>
              </a:solidFill>
              <a:latin typeface="Telegraf 1 Bold"/>
            </a:endParaRPr>
          </a:p>
        </p:txBody>
      </p:sp>
      <p:sp>
        <p:nvSpPr>
          <p:cNvPr id="11" name="TextBox 11"/>
          <p:cNvSpPr txBox="1"/>
          <p:nvPr/>
        </p:nvSpPr>
        <p:spPr>
          <a:xfrm>
            <a:off x="304830" y="7769849"/>
            <a:ext cx="6950961" cy="899221"/>
          </a:xfrm>
          <a:prstGeom prst="rect">
            <a:avLst/>
          </a:prstGeom>
        </p:spPr>
        <p:txBody>
          <a:bodyPr lIns="0" tIns="0" rIns="0" bIns="0" rtlCol="0" anchor="t">
            <a:spAutoFit/>
          </a:bodyPr>
          <a:lstStyle/>
          <a:p>
            <a:pPr>
              <a:lnSpc>
                <a:spcPts val="3526"/>
              </a:lnSpc>
            </a:pPr>
            <a:r>
              <a:rPr lang="en-US" sz="3358" dirty="0">
                <a:solidFill>
                  <a:srgbClr val="000000"/>
                </a:solidFill>
                <a:latin typeface="Telegraf 1"/>
              </a:rPr>
              <a:t>Présentation par : Khadija lahlou</a:t>
            </a:r>
          </a:p>
          <a:p>
            <a:pPr>
              <a:lnSpc>
                <a:spcPts val="3526"/>
              </a:lnSpc>
            </a:pPr>
            <a:r>
              <a:rPr lang="en-US" sz="3358" dirty="0" smtClean="0">
                <a:solidFill>
                  <a:srgbClr val="000000"/>
                </a:solidFill>
                <a:latin typeface="Telegraf 1"/>
              </a:rPr>
              <a:t>Rajany aya , elhamdani hayat</a:t>
            </a:r>
            <a:endParaRPr lang="en-US" sz="3358" dirty="0">
              <a:solidFill>
                <a:srgbClr val="000000"/>
              </a:solidFill>
              <a:latin typeface="Telegraf 1"/>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91400" y="266700"/>
            <a:ext cx="2497800" cy="861774"/>
          </a:xfrm>
          <a:prstGeom prst="rect">
            <a:avLst/>
          </a:prstGeom>
        </p:spPr>
        <p:txBody>
          <a:bodyPr wrap="none">
            <a:spAutoFit/>
          </a:bodyPr>
          <a:lstStyle/>
          <a:p>
            <a:r>
              <a:rPr lang="fr-FR" sz="5000" b="1" dirty="0" smtClean="0">
                <a:solidFill>
                  <a:schemeClr val="accent5">
                    <a:lumMod val="75000"/>
                  </a:schemeClr>
                </a:solidFill>
                <a:latin typeface="Telegraf (Corps)"/>
              </a:rPr>
              <a:t>partie3:</a:t>
            </a:r>
            <a:endParaRPr lang="fr-FR" sz="5000" dirty="0"/>
          </a:p>
        </p:txBody>
      </p:sp>
      <p:pic>
        <p:nvPicPr>
          <p:cNvPr id="6" name="WhatsApp Video 2024-06-24 at 00.10.57_d1de349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09700"/>
            <a:ext cx="18288000" cy="8153400"/>
          </a:xfrm>
          <a:prstGeom prst="rect">
            <a:avLst/>
          </a:prstGeom>
        </p:spPr>
      </p:pic>
    </p:spTree>
    <p:extLst>
      <p:ext uri="{BB962C8B-B14F-4D97-AF65-F5344CB8AC3E}">
        <p14:creationId xmlns:p14="http://schemas.microsoft.com/office/powerpoint/2010/main" val="13324174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a:off x="11027020" y="0"/>
            <a:ext cx="7260980" cy="10287000"/>
          </a:xfrm>
          <a:custGeom>
            <a:avLst/>
            <a:gdLst/>
            <a:ahLst/>
            <a:cxnLst/>
            <a:rect l="l" t="t" r="r" b="b"/>
            <a:pathLst>
              <a:path w="7260980" h="10287000">
                <a:moveTo>
                  <a:pt x="0" y="0"/>
                </a:moveTo>
                <a:lnTo>
                  <a:pt x="7260980" y="0"/>
                </a:lnTo>
                <a:lnTo>
                  <a:pt x="7260980" y="10287000"/>
                </a:lnTo>
                <a:lnTo>
                  <a:pt x="0" y="10287000"/>
                </a:lnTo>
                <a:lnTo>
                  <a:pt x="0" y="0"/>
                </a:lnTo>
                <a:close/>
              </a:path>
            </a:pathLst>
          </a:custGeom>
          <a:blipFill>
            <a:blip r:embed="rId2"/>
            <a:stretch>
              <a:fillRect l="-54927" r="-57754"/>
            </a:stretch>
          </a:blipFill>
        </p:spPr>
      </p:sp>
      <p:sp>
        <p:nvSpPr>
          <p:cNvPr id="3" name="TextBox 3"/>
          <p:cNvSpPr txBox="1"/>
          <p:nvPr/>
        </p:nvSpPr>
        <p:spPr>
          <a:xfrm>
            <a:off x="103829" y="1972113"/>
            <a:ext cx="10535878" cy="8395888"/>
          </a:xfrm>
          <a:prstGeom prst="rect">
            <a:avLst/>
          </a:prstGeom>
        </p:spPr>
        <p:txBody>
          <a:bodyPr lIns="0" tIns="0" rIns="0" bIns="0" rtlCol="0" anchor="t">
            <a:spAutoFit/>
          </a:bodyPr>
          <a:lstStyle/>
          <a:p>
            <a:pPr algn="ctr">
              <a:lnSpc>
                <a:spcPts val="4741"/>
              </a:lnSpc>
              <a:spcBef>
                <a:spcPct val="0"/>
              </a:spcBef>
            </a:pPr>
            <a:r>
              <a:rPr lang="fr-FR" sz="3200" b="1" dirty="0"/>
              <a:t>Pour conclure cette présentation, le projet "LaLibrary" représente une solution complète et efficace pour la gestion d'une bibliothèque en ligne, en intégrant une interface conviviale pour les utilisateurs et des fonctionnalités administratives robustes. À travers cette présentation, nous avons exploré les aspects clés du système, de l'architecture à la conception détaillée de la base de données. En combinant un modèle conceptuel solide avec un modèle logique bien défini, "LaLibrary" est prêt à répondre aux besoins variés des utilisateurs tout en garantissant une gestion optimale des livres, des utilisateurs et des commandes. Ce projet représente non seulement une avancée technologique, mais aussi une réponse adaptée aux défis contemporains de la gestion de bibliothèques.</a:t>
            </a:r>
            <a:endParaRPr lang="en-US" sz="3050" b="1" dirty="0">
              <a:solidFill>
                <a:srgbClr val="000000"/>
              </a:solidFill>
              <a:latin typeface="Telegraf 1 Bold"/>
            </a:endParaRPr>
          </a:p>
        </p:txBody>
      </p:sp>
      <p:sp>
        <p:nvSpPr>
          <p:cNvPr id="4" name="TextBox 4"/>
          <p:cNvSpPr txBox="1"/>
          <p:nvPr/>
        </p:nvSpPr>
        <p:spPr>
          <a:xfrm>
            <a:off x="3272037" y="819786"/>
            <a:ext cx="9435000" cy="1121461"/>
          </a:xfrm>
          <a:prstGeom prst="rect">
            <a:avLst/>
          </a:prstGeom>
        </p:spPr>
        <p:txBody>
          <a:bodyPr lIns="0" tIns="0" rIns="0" bIns="0" rtlCol="0" anchor="t">
            <a:spAutoFit/>
          </a:bodyPr>
          <a:lstStyle/>
          <a:p>
            <a:pPr>
              <a:lnSpc>
                <a:spcPts val="9869"/>
              </a:lnSpc>
              <a:spcBef>
                <a:spcPct val="0"/>
              </a:spcBef>
            </a:pPr>
            <a:r>
              <a:rPr lang="en-US" sz="5000" dirty="0">
                <a:solidFill>
                  <a:srgbClr val="329A87"/>
                </a:solidFill>
                <a:latin typeface="Telegraf 1 Bold"/>
              </a:rPr>
              <a:t>Conclusion :</a:t>
            </a:r>
          </a:p>
        </p:txBody>
      </p:sp>
      <p:pic>
        <p:nvPicPr>
          <p:cNvPr id="11266" name="Picture 2" descr="Formation Professionnelle au Maroc | Votre Guide d'orientation :  votreguide.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9" y="179758"/>
            <a:ext cx="4829175" cy="942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sp>
        <p:nvSpPr>
          <p:cNvPr id="8" name="TextBox 8"/>
          <p:cNvSpPr txBox="1"/>
          <p:nvPr/>
        </p:nvSpPr>
        <p:spPr>
          <a:xfrm>
            <a:off x="4278863" y="4261289"/>
            <a:ext cx="9288859" cy="1664542"/>
          </a:xfrm>
          <a:prstGeom prst="rect">
            <a:avLst/>
          </a:prstGeom>
        </p:spPr>
        <p:txBody>
          <a:bodyPr lIns="0" tIns="0" rIns="0" bIns="0" rtlCol="0" anchor="t">
            <a:spAutoFit/>
          </a:bodyPr>
          <a:lstStyle/>
          <a:p>
            <a:pPr algn="ctr">
              <a:lnSpc>
                <a:spcPts val="6034"/>
              </a:lnSpc>
            </a:pPr>
            <a:r>
              <a:rPr lang="en-US" sz="6780">
                <a:solidFill>
                  <a:srgbClr val="000000"/>
                </a:solidFill>
                <a:latin typeface="Telegraf 1 Bold"/>
              </a:rPr>
              <a:t>Merci pour votre attention</a:t>
            </a:r>
          </a:p>
        </p:txBody>
      </p:sp>
      <p:sp>
        <p:nvSpPr>
          <p:cNvPr id="9" name="AutoShape 9"/>
          <p:cNvSpPr/>
          <p:nvPr/>
        </p:nvSpPr>
        <p:spPr>
          <a:xfrm>
            <a:off x="7065521" y="6120961"/>
            <a:ext cx="3715544" cy="0"/>
          </a:xfrm>
          <a:prstGeom prst="line">
            <a:avLst/>
          </a:prstGeom>
          <a:ln w="57150" cap="flat">
            <a:solidFill>
              <a:srgbClr val="329A87"/>
            </a:solidFill>
            <a:prstDash val="solid"/>
            <a:headEnd type="none" w="sm" len="sm"/>
            <a:tailEnd type="none" w="sm" len="sm"/>
          </a:ln>
        </p:spPr>
      </p:sp>
      <p:grpSp>
        <p:nvGrpSpPr>
          <p:cNvPr id="10" name="Group 10"/>
          <p:cNvGrpSpPr/>
          <p:nvPr/>
        </p:nvGrpSpPr>
        <p:grpSpPr>
          <a:xfrm rot="1471508">
            <a:off x="5781873" y="1315297"/>
            <a:ext cx="307286" cy="880140"/>
            <a:chOff x="0" y="0"/>
            <a:chExt cx="106268" cy="304376"/>
          </a:xfrm>
        </p:grpSpPr>
        <p:sp>
          <p:nvSpPr>
            <p:cNvPr id="11" name="Freeform 11"/>
            <p:cNvSpPr/>
            <p:nvPr/>
          </p:nvSpPr>
          <p:spPr>
            <a:xfrm>
              <a:off x="0" y="0"/>
              <a:ext cx="106268" cy="304376"/>
            </a:xfrm>
            <a:custGeom>
              <a:avLst/>
              <a:gdLst/>
              <a:ahLst/>
              <a:cxnLst/>
              <a:rect l="l" t="t" r="r" b="b"/>
              <a:pathLst>
                <a:path w="106268" h="304376">
                  <a:moveTo>
                    <a:pt x="0" y="0"/>
                  </a:moveTo>
                  <a:lnTo>
                    <a:pt x="106268" y="0"/>
                  </a:lnTo>
                  <a:lnTo>
                    <a:pt x="106268" y="304376"/>
                  </a:lnTo>
                  <a:lnTo>
                    <a:pt x="0" y="304376"/>
                  </a:lnTo>
                  <a:close/>
                </a:path>
              </a:pathLst>
            </a:custGeom>
            <a:solidFill>
              <a:srgbClr val="329A87"/>
            </a:solidFill>
          </p:spPr>
        </p:sp>
        <p:sp>
          <p:nvSpPr>
            <p:cNvPr id="12" name="TextBox 12"/>
            <p:cNvSpPr txBox="1"/>
            <p:nvPr/>
          </p:nvSpPr>
          <p:spPr>
            <a:xfrm>
              <a:off x="0" y="-28575"/>
              <a:ext cx="106268" cy="332951"/>
            </a:xfrm>
            <a:prstGeom prst="rect">
              <a:avLst/>
            </a:prstGeom>
          </p:spPr>
          <p:txBody>
            <a:bodyPr lIns="50800" tIns="50800" rIns="50800" bIns="50800" rtlCol="0" anchor="ctr"/>
            <a:lstStyle/>
            <a:p>
              <a:pPr algn="ctr">
                <a:lnSpc>
                  <a:spcPts val="1960"/>
                </a:lnSpc>
                <a:spcBef>
                  <a:spcPct val="0"/>
                </a:spcBef>
              </a:pPr>
              <a:endParaRPr/>
            </a:p>
          </p:txBody>
        </p:sp>
      </p:grpSp>
      <p:grpSp>
        <p:nvGrpSpPr>
          <p:cNvPr id="13" name="Group 13"/>
          <p:cNvGrpSpPr/>
          <p:nvPr/>
        </p:nvGrpSpPr>
        <p:grpSpPr>
          <a:xfrm rot="1471508">
            <a:off x="5984131" y="1779440"/>
            <a:ext cx="307286" cy="880140"/>
            <a:chOff x="0" y="0"/>
            <a:chExt cx="106268" cy="304376"/>
          </a:xfrm>
        </p:grpSpPr>
        <p:sp>
          <p:nvSpPr>
            <p:cNvPr id="14" name="Freeform 14"/>
            <p:cNvSpPr/>
            <p:nvPr/>
          </p:nvSpPr>
          <p:spPr>
            <a:xfrm>
              <a:off x="0" y="0"/>
              <a:ext cx="106268" cy="304376"/>
            </a:xfrm>
            <a:custGeom>
              <a:avLst/>
              <a:gdLst/>
              <a:ahLst/>
              <a:cxnLst/>
              <a:rect l="l" t="t" r="r" b="b"/>
              <a:pathLst>
                <a:path w="106268" h="304376">
                  <a:moveTo>
                    <a:pt x="0" y="0"/>
                  </a:moveTo>
                  <a:lnTo>
                    <a:pt x="106268" y="0"/>
                  </a:lnTo>
                  <a:lnTo>
                    <a:pt x="106268" y="304376"/>
                  </a:lnTo>
                  <a:lnTo>
                    <a:pt x="0" y="304376"/>
                  </a:lnTo>
                  <a:close/>
                </a:path>
              </a:pathLst>
            </a:custGeom>
            <a:solidFill>
              <a:srgbClr val="329A87"/>
            </a:solidFill>
          </p:spPr>
        </p:sp>
        <p:sp>
          <p:nvSpPr>
            <p:cNvPr id="15" name="TextBox 15"/>
            <p:cNvSpPr txBox="1"/>
            <p:nvPr/>
          </p:nvSpPr>
          <p:spPr>
            <a:xfrm>
              <a:off x="0" y="-28575"/>
              <a:ext cx="106268" cy="332951"/>
            </a:xfrm>
            <a:prstGeom prst="rect">
              <a:avLst/>
            </a:prstGeom>
          </p:spPr>
          <p:txBody>
            <a:bodyPr lIns="50800" tIns="50800" rIns="50800" bIns="50800" rtlCol="0" anchor="ctr"/>
            <a:lstStyle/>
            <a:p>
              <a:pPr algn="ctr">
                <a:lnSpc>
                  <a:spcPts val="1960"/>
                </a:lnSpc>
                <a:spcBef>
                  <a:spcPct val="0"/>
                </a:spcBef>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471508">
            <a:off x="18339346" y="4506550"/>
            <a:ext cx="2160993" cy="11212989"/>
            <a:chOff x="0" y="0"/>
            <a:chExt cx="597206" cy="3098792"/>
          </a:xfrm>
        </p:grpSpPr>
        <p:sp>
          <p:nvSpPr>
            <p:cNvPr id="3" name="Freeform 3"/>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4" name="TextBox 4"/>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sp>
        <p:nvSpPr>
          <p:cNvPr id="5" name="Freeform 5"/>
          <p:cNvSpPr/>
          <p:nvPr/>
        </p:nvSpPr>
        <p:spPr>
          <a:xfrm>
            <a:off x="11126192" y="2313224"/>
            <a:ext cx="6703616" cy="6653362"/>
          </a:xfrm>
          <a:custGeom>
            <a:avLst/>
            <a:gdLst/>
            <a:ahLst/>
            <a:cxnLst/>
            <a:rect l="l" t="t" r="r" b="b"/>
            <a:pathLst>
              <a:path w="6703616" h="6653362">
                <a:moveTo>
                  <a:pt x="0" y="0"/>
                </a:moveTo>
                <a:lnTo>
                  <a:pt x="6703616" y="0"/>
                </a:lnTo>
                <a:lnTo>
                  <a:pt x="6703616" y="6653363"/>
                </a:lnTo>
                <a:lnTo>
                  <a:pt x="0" y="6653363"/>
                </a:lnTo>
                <a:lnTo>
                  <a:pt x="0" y="0"/>
                </a:lnTo>
                <a:close/>
              </a:path>
            </a:pathLst>
          </a:custGeom>
          <a:blipFill>
            <a:blip r:embed="rId2"/>
            <a:stretch>
              <a:fillRect b="-7730"/>
            </a:stretch>
          </a:blipFill>
        </p:spPr>
      </p:sp>
      <p:sp>
        <p:nvSpPr>
          <p:cNvPr id="6" name="TextBox 6"/>
          <p:cNvSpPr txBox="1"/>
          <p:nvPr/>
        </p:nvSpPr>
        <p:spPr>
          <a:xfrm>
            <a:off x="1876589" y="272147"/>
            <a:ext cx="7573238" cy="927478"/>
          </a:xfrm>
          <a:prstGeom prst="rect">
            <a:avLst/>
          </a:prstGeom>
        </p:spPr>
        <p:txBody>
          <a:bodyPr lIns="0" tIns="0" rIns="0" bIns="0" rtlCol="0" anchor="t">
            <a:spAutoFit/>
          </a:bodyPr>
          <a:lstStyle/>
          <a:p>
            <a:pPr>
              <a:lnSpc>
                <a:spcPts val="7154"/>
              </a:lnSpc>
            </a:pPr>
            <a:r>
              <a:rPr lang="en-US" sz="5110" dirty="0">
                <a:solidFill>
                  <a:srgbClr val="329A87"/>
                </a:solidFill>
                <a:latin typeface="Telegraf 1 Bold"/>
              </a:rPr>
              <a:t>Plan  :</a:t>
            </a:r>
          </a:p>
        </p:txBody>
      </p:sp>
      <p:sp>
        <p:nvSpPr>
          <p:cNvPr id="7" name="TextBox 7"/>
          <p:cNvSpPr txBox="1"/>
          <p:nvPr/>
        </p:nvSpPr>
        <p:spPr>
          <a:xfrm>
            <a:off x="2769030" y="2995554"/>
            <a:ext cx="5982221" cy="502702"/>
          </a:xfrm>
          <a:prstGeom prst="rect">
            <a:avLst/>
          </a:prstGeom>
        </p:spPr>
        <p:txBody>
          <a:bodyPr wrap="square" lIns="0" tIns="0" rIns="0" bIns="0" rtlCol="0" anchor="t">
            <a:spAutoFit/>
          </a:bodyPr>
          <a:lstStyle/>
          <a:p>
            <a:pPr marL="636904" lvl="1" indent="-318452">
              <a:lnSpc>
                <a:spcPts val="4129"/>
              </a:lnSpc>
              <a:buFont typeface="Arial"/>
              <a:buChar char="•"/>
            </a:pPr>
            <a:r>
              <a:rPr lang="fr-FR" sz="2900" b="1" dirty="0">
                <a:latin typeface="Telegraf (Corps)"/>
              </a:rPr>
              <a:t>Introduction</a:t>
            </a:r>
            <a:r>
              <a:rPr lang="en-US" sz="2900" b="1" dirty="0" smtClean="0">
                <a:solidFill>
                  <a:srgbClr val="000000"/>
                </a:solidFill>
                <a:latin typeface="Telegraf 2 Bold"/>
              </a:rPr>
              <a:t>:</a:t>
            </a:r>
            <a:endParaRPr lang="en-US" sz="2900" b="1" dirty="0">
              <a:solidFill>
                <a:srgbClr val="000000"/>
              </a:solidFill>
              <a:latin typeface="Telegraf 2 Bold"/>
            </a:endParaRPr>
          </a:p>
        </p:txBody>
      </p:sp>
      <p:sp>
        <p:nvSpPr>
          <p:cNvPr id="8" name="TextBox 8"/>
          <p:cNvSpPr txBox="1"/>
          <p:nvPr/>
        </p:nvSpPr>
        <p:spPr>
          <a:xfrm>
            <a:off x="2746997" y="3948365"/>
            <a:ext cx="6900639" cy="487762"/>
          </a:xfrm>
          <a:prstGeom prst="rect">
            <a:avLst/>
          </a:prstGeom>
        </p:spPr>
        <p:txBody>
          <a:bodyPr wrap="square" lIns="0" tIns="0" rIns="0" bIns="0" rtlCol="0" anchor="t">
            <a:spAutoFit/>
          </a:bodyPr>
          <a:lstStyle/>
          <a:p>
            <a:pPr marL="637086" lvl="1" indent="-318543">
              <a:lnSpc>
                <a:spcPts val="4131"/>
              </a:lnSpc>
              <a:buFont typeface="Arial"/>
              <a:buChar char="•"/>
            </a:pPr>
            <a:r>
              <a:rPr lang="fr-FR" sz="2900" b="1" dirty="0">
                <a:latin typeface="Telegraf (Corps)"/>
              </a:rPr>
              <a:t>Architecture du Système</a:t>
            </a:r>
            <a:r>
              <a:rPr lang="en-US" sz="2900" b="1" dirty="0">
                <a:solidFill>
                  <a:srgbClr val="000000"/>
                </a:solidFill>
                <a:latin typeface="Telegraf (Corps)"/>
              </a:rPr>
              <a:t>:</a:t>
            </a:r>
            <a:endParaRPr lang="en-US" sz="2900" b="1" dirty="0">
              <a:solidFill>
                <a:srgbClr val="000000"/>
              </a:solidFill>
              <a:latin typeface="Telegraf (Corps)"/>
            </a:endParaRPr>
          </a:p>
        </p:txBody>
      </p:sp>
      <p:sp>
        <p:nvSpPr>
          <p:cNvPr id="10" name="TextBox 10"/>
          <p:cNvSpPr txBox="1"/>
          <p:nvPr/>
        </p:nvSpPr>
        <p:spPr>
          <a:xfrm>
            <a:off x="2769030" y="4821828"/>
            <a:ext cx="5460057" cy="1051570"/>
          </a:xfrm>
          <a:prstGeom prst="rect">
            <a:avLst/>
          </a:prstGeom>
        </p:spPr>
        <p:txBody>
          <a:bodyPr lIns="0" tIns="0" rIns="0" bIns="0" rtlCol="0" anchor="t">
            <a:spAutoFit/>
          </a:bodyPr>
          <a:lstStyle/>
          <a:p>
            <a:pPr marL="637086" lvl="1" indent="-318543">
              <a:lnSpc>
                <a:spcPts val="4131"/>
              </a:lnSpc>
              <a:buFont typeface="Arial"/>
              <a:buChar char="•"/>
            </a:pPr>
            <a:r>
              <a:rPr lang="en-ZA" sz="2900" b="1" dirty="0" smtClean="0">
                <a:latin typeface="Telegraf (Corps)"/>
              </a:rPr>
              <a:t>Conception de la base de donnees </a:t>
            </a:r>
            <a:endParaRPr lang="en-US" sz="2900" b="1" dirty="0">
              <a:solidFill>
                <a:srgbClr val="000000"/>
              </a:solidFill>
              <a:latin typeface="Telegraf (Corps)"/>
            </a:endParaRPr>
          </a:p>
        </p:txBody>
      </p:sp>
      <p:sp>
        <p:nvSpPr>
          <p:cNvPr id="13" name="TextBox 13"/>
          <p:cNvSpPr txBox="1"/>
          <p:nvPr/>
        </p:nvSpPr>
        <p:spPr>
          <a:xfrm>
            <a:off x="5331986" y="8591519"/>
            <a:ext cx="7160371" cy="478977"/>
          </a:xfrm>
          <a:prstGeom prst="rect">
            <a:avLst/>
          </a:prstGeom>
        </p:spPr>
        <p:txBody>
          <a:bodyPr lIns="0" tIns="0" rIns="0" bIns="0" rtlCol="0" anchor="t">
            <a:spAutoFit/>
          </a:bodyPr>
          <a:lstStyle/>
          <a:p>
            <a:pPr marL="318543" lvl="1">
              <a:lnSpc>
                <a:spcPts val="4131"/>
              </a:lnSpc>
            </a:pPr>
            <a:r>
              <a:rPr lang="en-US" sz="2900" b="1" dirty="0" smtClean="0">
                <a:solidFill>
                  <a:srgbClr val="000000"/>
                </a:solidFill>
                <a:latin typeface="Telegraf (Corps)"/>
              </a:rPr>
              <a:t> </a:t>
            </a:r>
            <a:endParaRPr lang="en-US" sz="2900" b="1" dirty="0">
              <a:solidFill>
                <a:srgbClr val="000000"/>
              </a:solidFill>
              <a:latin typeface="Telegraf (Corps)"/>
            </a:endParaRPr>
          </a:p>
        </p:txBody>
      </p:sp>
      <p:sp>
        <p:nvSpPr>
          <p:cNvPr id="14" name="TextBox 14"/>
          <p:cNvSpPr txBox="1"/>
          <p:nvPr/>
        </p:nvSpPr>
        <p:spPr>
          <a:xfrm>
            <a:off x="2746997" y="8897114"/>
            <a:ext cx="7160371" cy="544174"/>
          </a:xfrm>
          <a:prstGeom prst="rect">
            <a:avLst/>
          </a:prstGeom>
        </p:spPr>
        <p:txBody>
          <a:bodyPr lIns="0" tIns="0" rIns="0" bIns="0" rtlCol="0" anchor="t">
            <a:spAutoFit/>
          </a:bodyPr>
          <a:lstStyle/>
          <a:p>
            <a:pPr marL="637086" lvl="1" indent="-318543">
              <a:lnSpc>
                <a:spcPts val="4131"/>
              </a:lnSpc>
              <a:buFont typeface="Arial"/>
              <a:buChar char="•"/>
            </a:pPr>
            <a:r>
              <a:rPr lang="en-US" sz="2950" dirty="0">
                <a:solidFill>
                  <a:srgbClr val="000000"/>
                </a:solidFill>
                <a:latin typeface="Telegraf 1 Bold"/>
              </a:rPr>
              <a:t>Conclusion </a:t>
            </a:r>
          </a:p>
        </p:txBody>
      </p:sp>
      <p:pic>
        <p:nvPicPr>
          <p:cNvPr id="1028" name="Picture 4" descr="Formation Professionnelle au Maroc | Votre Guide d'orientation :  votreguide.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0" y="256649"/>
            <a:ext cx="4829175" cy="94297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10"/>
          <p:cNvSpPr txBox="1"/>
          <p:nvPr/>
        </p:nvSpPr>
        <p:spPr>
          <a:xfrm>
            <a:off x="2769031" y="6181778"/>
            <a:ext cx="5460057" cy="1025281"/>
          </a:xfrm>
          <a:prstGeom prst="rect">
            <a:avLst/>
          </a:prstGeom>
        </p:spPr>
        <p:txBody>
          <a:bodyPr lIns="0" tIns="0" rIns="0" bIns="0" rtlCol="0" anchor="t">
            <a:spAutoFit/>
          </a:bodyPr>
          <a:lstStyle/>
          <a:p>
            <a:pPr marL="637086" lvl="1" indent="-318543">
              <a:lnSpc>
                <a:spcPts val="4131"/>
              </a:lnSpc>
              <a:buFont typeface="Arial"/>
              <a:buChar char="•"/>
            </a:pPr>
            <a:r>
              <a:rPr lang="fr-FR" sz="2900" b="1" dirty="0" smtClean="0">
                <a:latin typeface="Telegraf (Corps)"/>
              </a:rPr>
              <a:t>Modèle Logique de Données (MLD)</a:t>
            </a:r>
            <a:endParaRPr lang="en-US" sz="2900" b="1" dirty="0">
              <a:solidFill>
                <a:srgbClr val="000000"/>
              </a:solidFill>
              <a:latin typeface="Telegraf (Corps)"/>
            </a:endParaRPr>
          </a:p>
        </p:txBody>
      </p:sp>
      <p:sp>
        <p:nvSpPr>
          <p:cNvPr id="23" name="TextBox 10"/>
          <p:cNvSpPr txBox="1"/>
          <p:nvPr/>
        </p:nvSpPr>
        <p:spPr>
          <a:xfrm>
            <a:off x="2769032" y="7459843"/>
            <a:ext cx="5460057" cy="1004762"/>
          </a:xfrm>
          <a:prstGeom prst="rect">
            <a:avLst/>
          </a:prstGeom>
        </p:spPr>
        <p:txBody>
          <a:bodyPr lIns="0" tIns="0" rIns="0" bIns="0" rtlCol="0" anchor="t">
            <a:spAutoFit/>
          </a:bodyPr>
          <a:lstStyle/>
          <a:p>
            <a:pPr marL="637086" lvl="1" indent="-318543">
              <a:lnSpc>
                <a:spcPts val="4131"/>
              </a:lnSpc>
              <a:buFont typeface="Arial"/>
              <a:buChar char="•"/>
            </a:pPr>
            <a:r>
              <a:rPr lang="fr-FR" sz="2900" b="1" dirty="0">
                <a:latin typeface="Telegraf (Corps)"/>
              </a:rPr>
              <a:t>Démonstration des fonctionnalités du site:</a:t>
            </a:r>
            <a:endParaRPr lang="en-US" sz="2900" b="1" dirty="0">
              <a:solidFill>
                <a:srgbClr val="000000"/>
              </a:solidFill>
              <a:latin typeface="Telegraf (Corp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4"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762000" y="3390900"/>
            <a:ext cx="11164892" cy="3721532"/>
          </a:xfrm>
          <a:prstGeom prst="rect">
            <a:avLst/>
          </a:prstGeom>
        </p:spPr>
        <p:txBody>
          <a:bodyPr lIns="0" tIns="0" rIns="0" bIns="0" rtlCol="0" anchor="t">
            <a:spAutoFit/>
          </a:bodyPr>
          <a:lstStyle/>
          <a:p>
            <a:pPr algn="ctr">
              <a:lnSpc>
                <a:spcPts val="4870"/>
              </a:lnSpc>
              <a:spcBef>
                <a:spcPct val="0"/>
              </a:spcBef>
            </a:pPr>
            <a:r>
              <a:rPr lang="fr-FR" sz="3000" b="1" dirty="0"/>
              <a:t>Je suis ravi de vous présenter aujourd'hui "LaLibrary", notre solution innovante de gestion de bibliothèque conçue pour répondre aux besoins modernes des bibliothèques et de leurs utilisateurs. Dans cette présentation, nous explorerons en détail comment "LaLibrary" simplifie la gestion des livres, facilite l'accès à l'information et améliore l'expérience utilisateur.</a:t>
            </a:r>
            <a:endParaRPr lang="en-US" sz="3000" b="1" dirty="0">
              <a:solidFill>
                <a:srgbClr val="000000"/>
              </a:solidFill>
              <a:latin typeface="Telegraf 1 Bold"/>
            </a:endParaRPr>
          </a:p>
        </p:txBody>
      </p:sp>
      <p:sp>
        <p:nvSpPr>
          <p:cNvPr id="4" name="TextBox 4"/>
          <p:cNvSpPr txBox="1"/>
          <p:nvPr/>
        </p:nvSpPr>
        <p:spPr>
          <a:xfrm>
            <a:off x="2953311" y="1263734"/>
            <a:ext cx="7333689" cy="919482"/>
          </a:xfrm>
          <a:prstGeom prst="rect">
            <a:avLst/>
          </a:prstGeom>
        </p:spPr>
        <p:txBody>
          <a:bodyPr wrap="square" lIns="0" tIns="0" rIns="0" bIns="0" rtlCol="0" anchor="t">
            <a:spAutoFit/>
          </a:bodyPr>
          <a:lstStyle/>
          <a:p>
            <a:pPr algn="ctr">
              <a:lnSpc>
                <a:spcPts val="7830"/>
              </a:lnSpc>
              <a:spcBef>
                <a:spcPct val="0"/>
              </a:spcBef>
            </a:pPr>
            <a:r>
              <a:rPr lang="en-US" sz="5000" dirty="0" smtClean="0">
                <a:solidFill>
                  <a:srgbClr val="329A87"/>
                </a:solidFill>
                <a:latin typeface="Telegraf 1 Bold"/>
              </a:rPr>
              <a:t>Introduction</a:t>
            </a:r>
            <a:endParaRPr lang="en-US" sz="5000" dirty="0">
              <a:solidFill>
                <a:srgbClr val="329A87"/>
              </a:solidFill>
              <a:latin typeface="Telegraf 1 Bold"/>
            </a:endParaRPr>
          </a:p>
        </p:txBody>
      </p:sp>
      <p:pic>
        <p:nvPicPr>
          <p:cNvPr id="2050" name="Picture 2" descr="Formation Professionnelle au Maroc | Votre Guide d'orientation :  votreguid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94632"/>
            <a:ext cx="4829175" cy="94297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3"/>
          <a:stretch>
            <a:fillRect/>
          </a:stretch>
        </p:blipFill>
        <p:spPr>
          <a:xfrm>
            <a:off x="13258800" y="1485900"/>
            <a:ext cx="5029200" cy="70801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extBox 4"/>
          <p:cNvSpPr txBox="1"/>
          <p:nvPr/>
        </p:nvSpPr>
        <p:spPr>
          <a:xfrm>
            <a:off x="3873624" y="1735799"/>
            <a:ext cx="9893052" cy="2391039"/>
          </a:xfrm>
          <a:prstGeom prst="rect">
            <a:avLst/>
          </a:prstGeom>
        </p:spPr>
        <p:txBody>
          <a:bodyPr lIns="0" tIns="0" rIns="0" bIns="0" rtlCol="0" anchor="t">
            <a:spAutoFit/>
          </a:bodyPr>
          <a:lstStyle/>
          <a:p>
            <a:pPr algn="ctr">
              <a:lnSpc>
                <a:spcPts val="9871"/>
              </a:lnSpc>
              <a:spcBef>
                <a:spcPct val="0"/>
              </a:spcBef>
            </a:pPr>
            <a:r>
              <a:rPr lang="en-US" sz="5000" dirty="0">
                <a:solidFill>
                  <a:srgbClr val="329A87"/>
                </a:solidFill>
                <a:latin typeface="Telegraf 1 Bold"/>
              </a:rPr>
              <a:t> LES OUTILS ET LES LANGAGES :</a:t>
            </a:r>
          </a:p>
        </p:txBody>
      </p:sp>
      <p:pic>
        <p:nvPicPr>
          <p:cNvPr id="3074" name="Picture 2" descr="Formation Professionnelle au Maroc | Votre Guide d'orientation :  votreguid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7662"/>
            <a:ext cx="4829175" cy="94297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3"/>
          <a:stretch>
            <a:fillRect/>
          </a:stretch>
        </p:blipFill>
        <p:spPr>
          <a:xfrm>
            <a:off x="2133600" y="4610100"/>
            <a:ext cx="2371725" cy="2395156"/>
          </a:xfrm>
          <a:prstGeom prst="rect">
            <a:avLst/>
          </a:prstGeom>
        </p:spPr>
      </p:pic>
      <p:pic>
        <p:nvPicPr>
          <p:cNvPr id="6" name="Image 5"/>
          <p:cNvPicPr>
            <a:picLocks noChangeAspect="1"/>
          </p:cNvPicPr>
          <p:nvPr/>
        </p:nvPicPr>
        <p:blipFill>
          <a:blip r:embed="rId4"/>
          <a:stretch>
            <a:fillRect/>
          </a:stretch>
        </p:blipFill>
        <p:spPr>
          <a:xfrm>
            <a:off x="11950638" y="4800108"/>
            <a:ext cx="3632076" cy="2015139"/>
          </a:xfrm>
          <a:prstGeom prst="rect">
            <a:avLst/>
          </a:prstGeom>
        </p:spPr>
      </p:pic>
      <p:sp>
        <p:nvSpPr>
          <p:cNvPr id="7" name="AutoShape 2" descr="Découvrez le fonctionnement d'un site écrit en PHP - Concevez votre site  web avec PHP et MySQL - OpenClassroo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p:cNvPicPr>
            <a:picLocks noChangeAspect="1"/>
          </p:cNvPicPr>
          <p:nvPr/>
        </p:nvPicPr>
        <p:blipFill>
          <a:blip r:embed="rId5"/>
          <a:stretch>
            <a:fillRect/>
          </a:stretch>
        </p:blipFill>
        <p:spPr>
          <a:xfrm>
            <a:off x="6477000" y="6967156"/>
            <a:ext cx="4548785" cy="1814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sp>
        <p:nvSpPr>
          <p:cNvPr id="5" name="TextBox 5"/>
          <p:cNvSpPr txBox="1"/>
          <p:nvPr/>
        </p:nvSpPr>
        <p:spPr>
          <a:xfrm>
            <a:off x="4850183" y="1409700"/>
            <a:ext cx="8587634" cy="2539157"/>
          </a:xfrm>
          <a:prstGeom prst="rect">
            <a:avLst/>
          </a:prstGeom>
        </p:spPr>
        <p:txBody>
          <a:bodyPr lIns="0" tIns="0" rIns="0" bIns="0" rtlCol="0" anchor="t">
            <a:spAutoFit/>
          </a:bodyPr>
          <a:lstStyle/>
          <a:p>
            <a:pPr marL="0" lvl="1">
              <a:lnSpc>
                <a:spcPts val="9896"/>
              </a:lnSpc>
              <a:spcBef>
                <a:spcPct val="0"/>
              </a:spcBef>
            </a:pPr>
            <a:r>
              <a:rPr lang="en-US" sz="5000" dirty="0" smtClean="0">
                <a:solidFill>
                  <a:schemeClr val="accent5">
                    <a:lumMod val="75000"/>
                  </a:schemeClr>
                </a:solidFill>
                <a:latin typeface="Telegraf 1 Bold"/>
              </a:rPr>
              <a:t>1-</a:t>
            </a:r>
            <a:r>
              <a:rPr lang="fr-FR" sz="5000" b="1" dirty="0">
                <a:solidFill>
                  <a:schemeClr val="accent5">
                    <a:lumMod val="75000"/>
                  </a:schemeClr>
                </a:solidFill>
                <a:latin typeface="Telegraf (Corps)"/>
              </a:rPr>
              <a:t>Architecture du </a:t>
            </a:r>
            <a:r>
              <a:rPr lang="fr-FR" sz="5000" b="1" dirty="0" smtClean="0">
                <a:solidFill>
                  <a:schemeClr val="accent5">
                    <a:lumMod val="75000"/>
                  </a:schemeClr>
                </a:solidFill>
                <a:latin typeface="Telegraf (Corps)"/>
              </a:rPr>
              <a:t>Système</a:t>
            </a:r>
            <a:r>
              <a:rPr lang="en-US" sz="2900" b="1" dirty="0" smtClean="0">
                <a:solidFill>
                  <a:schemeClr val="accent5">
                    <a:lumMod val="75000"/>
                  </a:schemeClr>
                </a:solidFill>
                <a:latin typeface="Telegraf (Corps)"/>
              </a:rPr>
              <a:t>:</a:t>
            </a:r>
            <a:endParaRPr lang="en-US" sz="2900" b="1" dirty="0">
              <a:solidFill>
                <a:schemeClr val="accent5">
                  <a:lumMod val="75000"/>
                </a:schemeClr>
              </a:solidFill>
              <a:latin typeface="Telegraf (Corps)"/>
            </a:endParaRPr>
          </a:p>
          <a:p>
            <a:pPr>
              <a:lnSpc>
                <a:spcPts val="9896"/>
              </a:lnSpc>
              <a:spcBef>
                <a:spcPct val="0"/>
              </a:spcBef>
            </a:pPr>
            <a:r>
              <a:rPr lang="en-US" sz="5000" dirty="0" smtClean="0">
                <a:solidFill>
                  <a:schemeClr val="accent5">
                    <a:lumMod val="75000"/>
                  </a:schemeClr>
                </a:solidFill>
                <a:latin typeface="Telegraf 1 Bold"/>
              </a:rPr>
              <a:t> </a:t>
            </a:r>
            <a:endParaRPr lang="en-US" sz="5000" dirty="0">
              <a:solidFill>
                <a:schemeClr val="accent5">
                  <a:lumMod val="75000"/>
                </a:schemeClr>
              </a:solidFill>
              <a:latin typeface="Telegraf 1 Bold"/>
            </a:endParaRPr>
          </a:p>
        </p:txBody>
      </p:sp>
      <p:sp>
        <p:nvSpPr>
          <p:cNvPr id="7" name="TextBox 7"/>
          <p:cNvSpPr txBox="1"/>
          <p:nvPr/>
        </p:nvSpPr>
        <p:spPr>
          <a:xfrm>
            <a:off x="533400" y="3162300"/>
            <a:ext cx="17221200" cy="6283771"/>
          </a:xfrm>
          <a:prstGeom prst="rect">
            <a:avLst/>
          </a:prstGeom>
        </p:spPr>
        <p:txBody>
          <a:bodyPr wrap="square" lIns="0" tIns="0" rIns="0" bIns="0" rtlCol="0" anchor="t">
            <a:spAutoFit/>
          </a:bodyPr>
          <a:lstStyle/>
          <a:p>
            <a:pPr algn="ctr">
              <a:lnSpc>
                <a:spcPts val="4886"/>
              </a:lnSpc>
              <a:spcBef>
                <a:spcPct val="0"/>
              </a:spcBef>
            </a:pPr>
            <a:r>
              <a:rPr lang="fr-FR" sz="3200" b="1" dirty="0"/>
              <a:t>L'architecture de "LaLibrary" est conçue pour offrir une plateforme web efficace et sécurisée pour la gestion moderne des bibliothèques. À la base de ce système se trouve une base de données MySQL centralisée qui stocke de manière sécurisée les informations critiques telles que les détails des livres, les utilisateurs enregistrés et les transactions. Le frontend, accessible via un navigateur web, permet aux utilisateurs de naviguer facilement, de rechercher des livres, de passer des commandes et de gérer leurs comptes. Le backend, développé en PHP, assure la logique métier en traitant les requêtes des utilisateurs, en gérant les opérations CRUD pour les livres et les utilisateurs, et en sécurisant les données à l'aide de techniques avancées de chiffrement et de gestion des sessions. Cette architecture est conçue pour être scalable, extensible et sécurisée, offrant ainsi une solution robuste pour une gestion moderne et efficace des bibliothèques.</a:t>
            </a:r>
            <a:endParaRPr lang="en-US" sz="3050" b="1" dirty="0">
              <a:solidFill>
                <a:srgbClr val="000000"/>
              </a:solidFill>
              <a:latin typeface="Telegraf 1 Bold"/>
            </a:endParaRPr>
          </a:p>
        </p:txBody>
      </p:sp>
      <p:pic>
        <p:nvPicPr>
          <p:cNvPr id="4098" name="Picture 2" descr="Formation Professionnelle au Maroc | Votre Guide d'orientation :  votreguid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61" y="174190"/>
            <a:ext cx="4829175" cy="942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42248" y="-3517885"/>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sp>
        <p:nvSpPr>
          <p:cNvPr id="9" name="TextBox 9"/>
          <p:cNvSpPr txBox="1"/>
          <p:nvPr/>
        </p:nvSpPr>
        <p:spPr>
          <a:xfrm>
            <a:off x="914400" y="2727424"/>
            <a:ext cx="16383000" cy="3013646"/>
          </a:xfrm>
          <a:prstGeom prst="rect">
            <a:avLst/>
          </a:prstGeom>
        </p:spPr>
        <p:txBody>
          <a:bodyPr wrap="square" lIns="0" tIns="0" rIns="0" bIns="0" rtlCol="0" anchor="t">
            <a:spAutoFit/>
          </a:bodyPr>
          <a:lstStyle/>
          <a:p>
            <a:pPr>
              <a:lnSpc>
                <a:spcPts val="4725"/>
              </a:lnSpc>
            </a:pPr>
            <a:r>
              <a:rPr lang="fr-FR" sz="3200" b="1" dirty="0"/>
              <a:t>les tables:                                                                                                                                      </a:t>
            </a:r>
          </a:p>
          <a:p>
            <a:pPr lvl="2">
              <a:lnSpc>
                <a:spcPts val="4725"/>
              </a:lnSpc>
            </a:pPr>
            <a:r>
              <a:rPr lang="fr-FR" sz="3200" dirty="0"/>
              <a:t>users (id (pk), nom, prenom, adresse, tel, email, pwd, role_); categories (id (pk), label); books (id (pk), titre, auteur, annee, isbn, description, photo, prix,quantite, #category_id); orders (id (pk), date_c, date_l, prix_t, #user_id, #</a:t>
            </a:r>
            <a:r>
              <a:rPr lang="fr-FR" sz="3200" dirty="0" smtClean="0"/>
              <a:t>book_id);</a:t>
            </a:r>
            <a:endParaRPr lang="en-US" sz="3050" dirty="0" smtClean="0">
              <a:solidFill>
                <a:srgbClr val="000000"/>
              </a:solidFill>
              <a:latin typeface="Telegraf 1 Bold"/>
            </a:endParaRPr>
          </a:p>
          <a:p>
            <a:pPr lvl="2">
              <a:lnSpc>
                <a:spcPts val="4725"/>
              </a:lnSpc>
            </a:pPr>
            <a:endParaRPr lang="fr-FR" sz="3200" dirty="0" smtClean="0"/>
          </a:p>
        </p:txBody>
      </p:sp>
      <p:sp>
        <p:nvSpPr>
          <p:cNvPr id="10" name="TextBox 10"/>
          <p:cNvSpPr txBox="1"/>
          <p:nvPr/>
        </p:nvSpPr>
        <p:spPr>
          <a:xfrm>
            <a:off x="4800600" y="933597"/>
            <a:ext cx="9791115" cy="2103140"/>
          </a:xfrm>
          <a:prstGeom prst="rect">
            <a:avLst/>
          </a:prstGeom>
        </p:spPr>
        <p:txBody>
          <a:bodyPr lIns="0" tIns="0" rIns="0" bIns="0" rtlCol="0" anchor="t">
            <a:spAutoFit/>
          </a:bodyPr>
          <a:lstStyle/>
          <a:p>
            <a:pPr marL="318543" lvl="1">
              <a:lnSpc>
                <a:spcPts val="4131"/>
              </a:lnSpc>
            </a:pPr>
            <a:endParaRPr lang="en-US" sz="2900" b="1" dirty="0" smtClean="0">
              <a:solidFill>
                <a:srgbClr val="000000"/>
              </a:solidFill>
              <a:latin typeface="Telegraf 1 Bold"/>
            </a:endParaRPr>
          </a:p>
          <a:p>
            <a:pPr marL="318543" lvl="1">
              <a:lnSpc>
                <a:spcPts val="4131"/>
              </a:lnSpc>
            </a:pPr>
            <a:r>
              <a:rPr lang="en-US" sz="2900" b="1" dirty="0" smtClean="0">
                <a:solidFill>
                  <a:schemeClr val="accent5">
                    <a:lumMod val="75000"/>
                  </a:schemeClr>
                </a:solidFill>
                <a:latin typeface="Telegraf 1 Bold"/>
              </a:rPr>
              <a:t> </a:t>
            </a:r>
            <a:r>
              <a:rPr lang="en-ZA" sz="5000" b="1" dirty="0" smtClean="0">
                <a:solidFill>
                  <a:schemeClr val="accent5">
                    <a:lumMod val="75000"/>
                  </a:schemeClr>
                </a:solidFill>
                <a:latin typeface="Telegraf (Corps)"/>
              </a:rPr>
              <a:t>Conception </a:t>
            </a:r>
            <a:r>
              <a:rPr lang="en-ZA" sz="5000" b="1" dirty="0">
                <a:solidFill>
                  <a:schemeClr val="accent5">
                    <a:lumMod val="75000"/>
                  </a:schemeClr>
                </a:solidFill>
                <a:latin typeface="Telegraf (Corps)"/>
              </a:rPr>
              <a:t>de la base de </a:t>
            </a:r>
            <a:r>
              <a:rPr lang="en-ZA" sz="5000" b="1" dirty="0" smtClean="0">
                <a:solidFill>
                  <a:schemeClr val="accent5">
                    <a:lumMod val="75000"/>
                  </a:schemeClr>
                </a:solidFill>
                <a:latin typeface="Telegraf (Corps)"/>
              </a:rPr>
              <a:t>              			donnees </a:t>
            </a:r>
            <a:endParaRPr lang="en-US" sz="5000" b="1" dirty="0">
              <a:solidFill>
                <a:schemeClr val="accent5">
                  <a:lumMod val="75000"/>
                </a:schemeClr>
              </a:solidFill>
              <a:latin typeface="Telegraf (Corps)"/>
            </a:endParaRPr>
          </a:p>
          <a:p>
            <a:pPr marL="318543" lvl="1">
              <a:lnSpc>
                <a:spcPts val="4131"/>
              </a:lnSpc>
            </a:pPr>
            <a:endParaRPr lang="en-US" sz="7050" dirty="0">
              <a:solidFill>
                <a:srgbClr val="329A87"/>
              </a:solidFill>
              <a:latin typeface="Telegraf 1 Bold"/>
            </a:endParaRPr>
          </a:p>
        </p:txBody>
      </p:sp>
      <p:pic>
        <p:nvPicPr>
          <p:cNvPr id="5122" name="Picture 2" descr="Formation Professionnelle au Maroc | Votre Guide d'orientation :  votreguid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9086"/>
            <a:ext cx="4829175" cy="94297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77799" y="5511396"/>
            <a:ext cx="4572277" cy="584775"/>
          </a:xfrm>
          <a:prstGeom prst="rect">
            <a:avLst/>
          </a:prstGeom>
        </p:spPr>
        <p:txBody>
          <a:bodyPr wrap="none">
            <a:spAutoFit/>
          </a:bodyPr>
          <a:lstStyle/>
          <a:p>
            <a:r>
              <a:rPr lang="fr-FR" sz="3200" b="1" dirty="0"/>
              <a:t>Relations entre les tables:</a:t>
            </a:r>
            <a:endParaRPr lang="fr-FR" sz="3200" b="1" dirty="0"/>
          </a:p>
        </p:txBody>
      </p:sp>
      <p:sp>
        <p:nvSpPr>
          <p:cNvPr id="12" name="Rectangle 11"/>
          <p:cNvSpPr/>
          <p:nvPr/>
        </p:nvSpPr>
        <p:spPr>
          <a:xfrm>
            <a:off x="1447800" y="6375297"/>
            <a:ext cx="15849600" cy="3046988"/>
          </a:xfrm>
          <a:prstGeom prst="rect">
            <a:avLst/>
          </a:prstGeom>
        </p:spPr>
        <p:txBody>
          <a:bodyPr wrap="square">
            <a:spAutoFit/>
          </a:bodyPr>
          <a:lstStyle/>
          <a:p>
            <a:r>
              <a:rPr lang="fr-FR" sz="3200" b="1" dirty="0">
                <a:solidFill>
                  <a:srgbClr val="000000"/>
                </a:solidFill>
              </a:rPr>
              <a:t>Books et Categories </a:t>
            </a:r>
            <a:r>
              <a:rPr lang="fr-FR" sz="3200" dirty="0">
                <a:solidFill>
                  <a:srgbClr val="000000"/>
                </a:solidFill>
              </a:rPr>
              <a:t>: La table Books utilise une clé étrangère category_id pour référencer la table Categories, permettant ainsi de classifier chaque livre dans une catégorie spécifique. </a:t>
            </a:r>
          </a:p>
          <a:p>
            <a:endParaRPr lang="fr-FR" sz="3200" dirty="0">
              <a:solidFill>
                <a:srgbClr val="000000"/>
              </a:solidFill>
            </a:endParaRPr>
          </a:p>
          <a:p>
            <a:r>
              <a:rPr lang="fr-FR" sz="3200" dirty="0">
                <a:solidFill>
                  <a:srgbClr val="000000"/>
                </a:solidFill>
              </a:rPr>
              <a:t> </a:t>
            </a:r>
            <a:r>
              <a:rPr lang="fr-FR" sz="3200" b="1" dirty="0">
                <a:solidFill>
                  <a:srgbClr val="000000"/>
                </a:solidFill>
              </a:rPr>
              <a:t>Orders et Books/Users </a:t>
            </a:r>
            <a:r>
              <a:rPr lang="fr-FR" sz="3200" dirty="0">
                <a:solidFill>
                  <a:srgbClr val="000000"/>
                </a:solidFill>
              </a:rPr>
              <a:t>: Les tables Orders utilisent des clés étrangères (book_id et user_id) pour relier les commandes spécifiques aux livres commandés et aux utilisateurs qui ont passé la commande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7429097" y="-3468640"/>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668387" y="1903229"/>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sp>
        <p:nvSpPr>
          <p:cNvPr id="9" name="TextBox 9"/>
          <p:cNvSpPr txBox="1"/>
          <p:nvPr/>
        </p:nvSpPr>
        <p:spPr>
          <a:xfrm>
            <a:off x="3352800" y="826765"/>
            <a:ext cx="15814224" cy="1964640"/>
          </a:xfrm>
          <a:prstGeom prst="rect">
            <a:avLst/>
          </a:prstGeom>
        </p:spPr>
        <p:txBody>
          <a:bodyPr lIns="0" tIns="0" rIns="0" bIns="0" rtlCol="0" anchor="t">
            <a:spAutoFit/>
          </a:bodyPr>
          <a:lstStyle/>
          <a:p>
            <a:pPr marL="0" lvl="1">
              <a:lnSpc>
                <a:spcPts val="7975"/>
              </a:lnSpc>
              <a:spcBef>
                <a:spcPct val="0"/>
              </a:spcBef>
            </a:pPr>
            <a:r>
              <a:rPr lang="fr-FR" sz="5000" b="1" dirty="0" smtClean="0">
                <a:solidFill>
                  <a:schemeClr val="accent5">
                    <a:lumMod val="75000"/>
                  </a:schemeClr>
                </a:solidFill>
                <a:latin typeface="Telegraf (Corps)"/>
              </a:rPr>
              <a:t>Modèle Logique de Données (MLD):</a:t>
            </a:r>
            <a:endParaRPr lang="en-US" sz="5000" b="1" dirty="0" smtClean="0">
              <a:solidFill>
                <a:schemeClr val="accent5">
                  <a:lumMod val="75000"/>
                </a:schemeClr>
              </a:solidFill>
              <a:latin typeface="Telegraf (Corps)"/>
            </a:endParaRPr>
          </a:p>
          <a:p>
            <a:pPr>
              <a:lnSpc>
                <a:spcPts val="7975"/>
              </a:lnSpc>
              <a:spcBef>
                <a:spcPct val="0"/>
              </a:spcBef>
            </a:pPr>
            <a:endParaRPr lang="en-US" sz="5000" dirty="0">
              <a:solidFill>
                <a:schemeClr val="accent5">
                  <a:lumMod val="75000"/>
                </a:schemeClr>
              </a:solidFill>
              <a:latin typeface="Telegraf 1 Bold"/>
            </a:endParaRPr>
          </a:p>
        </p:txBody>
      </p:sp>
      <p:pic>
        <p:nvPicPr>
          <p:cNvPr id="6146" name="Picture 2" descr="Formation Professionnelle au Maroc | Votre Guide d'orientation :  votreguide.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85724"/>
            <a:ext cx="4829175" cy="94297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371600" y="6220040"/>
            <a:ext cx="16230600" cy="338554"/>
          </a:xfrm>
          <a:prstGeom prst="rect">
            <a:avLst/>
          </a:prstGeom>
        </p:spPr>
        <p:txBody>
          <a:bodyPr wrap="square">
            <a:spAutoFit/>
          </a:bodyPr>
          <a:lstStyle/>
          <a:p>
            <a:r>
              <a:rPr lang="en-ZA" sz="1600" dirty="0" smtClean="0">
                <a:solidFill>
                  <a:srgbClr val="000000"/>
                </a:solidFill>
                <a:latin typeface="Times New Roman" panose="02020603050405020304" pitchFamily="18" charset="0"/>
              </a:rPr>
              <a:t> </a:t>
            </a:r>
            <a:endParaRPr lang="fr-FR" sz="3200" dirty="0">
              <a:solidFill>
                <a:srgbClr val="000000"/>
              </a:solidFill>
              <a:latin typeface="+mj-lt"/>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9766"/>
            <a:ext cx="18288000" cy="7429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rot="1471508">
            <a:off x="9804744" y="-2670520"/>
            <a:ext cx="2160993" cy="11665743"/>
            <a:chOff x="0" y="0"/>
            <a:chExt cx="597206" cy="3223913"/>
          </a:xfrm>
        </p:grpSpPr>
        <p:sp>
          <p:nvSpPr>
            <p:cNvPr id="3" name="Freeform 3"/>
            <p:cNvSpPr/>
            <p:nvPr/>
          </p:nvSpPr>
          <p:spPr>
            <a:xfrm>
              <a:off x="0" y="0"/>
              <a:ext cx="597206" cy="3223913"/>
            </a:xfrm>
            <a:custGeom>
              <a:avLst/>
              <a:gdLst/>
              <a:ahLst/>
              <a:cxnLst/>
              <a:rect l="l" t="t" r="r" b="b"/>
              <a:pathLst>
                <a:path w="597206" h="3223913">
                  <a:moveTo>
                    <a:pt x="0" y="0"/>
                  </a:moveTo>
                  <a:lnTo>
                    <a:pt x="597206" y="0"/>
                  </a:lnTo>
                  <a:lnTo>
                    <a:pt x="597206" y="3223913"/>
                  </a:lnTo>
                  <a:lnTo>
                    <a:pt x="0" y="3223913"/>
                  </a:lnTo>
                  <a:close/>
                </a:path>
              </a:pathLst>
            </a:custGeom>
            <a:solidFill>
              <a:srgbClr val="D5DADA">
                <a:alpha val="23922"/>
              </a:srgbClr>
            </a:solidFill>
          </p:spPr>
        </p:sp>
        <p:sp>
          <p:nvSpPr>
            <p:cNvPr id="4" name="TextBox 4"/>
            <p:cNvSpPr txBox="1"/>
            <p:nvPr/>
          </p:nvSpPr>
          <p:spPr>
            <a:xfrm>
              <a:off x="0" y="-19050"/>
              <a:ext cx="597206" cy="3242963"/>
            </a:xfrm>
            <a:prstGeom prst="rect">
              <a:avLst/>
            </a:prstGeom>
          </p:spPr>
          <p:txBody>
            <a:bodyPr lIns="35873" tIns="35873" rIns="35873" bIns="35873" rtlCol="0" anchor="ctr"/>
            <a:lstStyle/>
            <a:p>
              <a:pPr algn="ctr">
                <a:lnSpc>
                  <a:spcPts val="1384"/>
                </a:lnSpc>
                <a:spcBef>
                  <a:spcPct val="0"/>
                </a:spcBef>
              </a:pPr>
              <a:endParaRPr/>
            </a:p>
          </p:txBody>
        </p:sp>
      </p:grpSp>
      <p:grpSp>
        <p:nvGrpSpPr>
          <p:cNvPr id="5" name="Group 5"/>
          <p:cNvGrpSpPr/>
          <p:nvPr/>
        </p:nvGrpSpPr>
        <p:grpSpPr>
          <a:xfrm rot="1471508">
            <a:off x="7842796" y="1744300"/>
            <a:ext cx="2160993" cy="11212989"/>
            <a:chOff x="0" y="0"/>
            <a:chExt cx="597206" cy="3098792"/>
          </a:xfrm>
        </p:grpSpPr>
        <p:sp>
          <p:nvSpPr>
            <p:cNvPr id="6" name="Freeform 6"/>
            <p:cNvSpPr/>
            <p:nvPr/>
          </p:nvSpPr>
          <p:spPr>
            <a:xfrm>
              <a:off x="0" y="0"/>
              <a:ext cx="597206" cy="3098791"/>
            </a:xfrm>
            <a:custGeom>
              <a:avLst/>
              <a:gdLst/>
              <a:ahLst/>
              <a:cxnLst/>
              <a:rect l="l" t="t" r="r" b="b"/>
              <a:pathLst>
                <a:path w="597206" h="3098791">
                  <a:moveTo>
                    <a:pt x="0" y="0"/>
                  </a:moveTo>
                  <a:lnTo>
                    <a:pt x="597206" y="0"/>
                  </a:lnTo>
                  <a:lnTo>
                    <a:pt x="597206" y="3098791"/>
                  </a:lnTo>
                  <a:lnTo>
                    <a:pt x="0" y="3098791"/>
                  </a:lnTo>
                  <a:close/>
                </a:path>
              </a:pathLst>
            </a:custGeom>
            <a:solidFill>
              <a:srgbClr val="D5DADA">
                <a:alpha val="23922"/>
              </a:srgbClr>
            </a:solidFill>
          </p:spPr>
        </p:sp>
        <p:sp>
          <p:nvSpPr>
            <p:cNvPr id="7" name="TextBox 7"/>
            <p:cNvSpPr txBox="1"/>
            <p:nvPr/>
          </p:nvSpPr>
          <p:spPr>
            <a:xfrm>
              <a:off x="0" y="-19050"/>
              <a:ext cx="597206" cy="3117842"/>
            </a:xfrm>
            <a:prstGeom prst="rect">
              <a:avLst/>
            </a:prstGeom>
          </p:spPr>
          <p:txBody>
            <a:bodyPr lIns="35873" tIns="35873" rIns="35873" bIns="35873" rtlCol="0" anchor="ctr"/>
            <a:lstStyle/>
            <a:p>
              <a:pPr algn="ctr">
                <a:lnSpc>
                  <a:spcPts val="1384"/>
                </a:lnSpc>
                <a:spcBef>
                  <a:spcPct val="0"/>
                </a:spcBef>
              </a:pPr>
              <a:endParaRPr/>
            </a:p>
          </p:txBody>
        </p:sp>
      </p:grpSp>
      <p:sp>
        <p:nvSpPr>
          <p:cNvPr id="10" name="TextBox 10"/>
          <p:cNvSpPr txBox="1"/>
          <p:nvPr/>
        </p:nvSpPr>
        <p:spPr>
          <a:xfrm>
            <a:off x="2286000" y="1597696"/>
            <a:ext cx="15046258" cy="3385542"/>
          </a:xfrm>
          <a:prstGeom prst="rect">
            <a:avLst/>
          </a:prstGeom>
        </p:spPr>
        <p:txBody>
          <a:bodyPr wrap="square" lIns="0" tIns="0" rIns="0" bIns="0" rtlCol="0" anchor="t">
            <a:spAutoFit/>
          </a:bodyPr>
          <a:lstStyle/>
          <a:p>
            <a:pPr marL="0" lvl="1">
              <a:lnSpc>
                <a:spcPts val="8776"/>
              </a:lnSpc>
              <a:spcBef>
                <a:spcPct val="0"/>
              </a:spcBef>
            </a:pPr>
            <a:r>
              <a:rPr lang="fr-FR" sz="5000" b="1" dirty="0">
                <a:solidFill>
                  <a:schemeClr val="accent5">
                    <a:lumMod val="75000"/>
                  </a:schemeClr>
                </a:solidFill>
                <a:latin typeface="Telegraf (Corps)"/>
              </a:rPr>
              <a:t>Démonstration des fonctionnalités du </a:t>
            </a:r>
            <a:r>
              <a:rPr lang="fr-FR" sz="5000" b="1" dirty="0" smtClean="0">
                <a:solidFill>
                  <a:schemeClr val="accent5">
                    <a:lumMod val="75000"/>
                  </a:schemeClr>
                </a:solidFill>
                <a:latin typeface="Telegraf (Corps)"/>
              </a:rPr>
              <a:t>site partie1:</a:t>
            </a:r>
            <a:endParaRPr lang="en-US" sz="5000" b="1" dirty="0">
              <a:solidFill>
                <a:schemeClr val="accent5">
                  <a:lumMod val="75000"/>
                </a:schemeClr>
              </a:solidFill>
              <a:latin typeface="Telegraf (Corps)"/>
            </a:endParaRPr>
          </a:p>
          <a:p>
            <a:pPr>
              <a:lnSpc>
                <a:spcPts val="8776"/>
              </a:lnSpc>
              <a:spcBef>
                <a:spcPct val="0"/>
              </a:spcBef>
            </a:pPr>
            <a:endParaRPr lang="en-US" sz="5000" dirty="0">
              <a:solidFill>
                <a:srgbClr val="329A87"/>
              </a:solidFill>
              <a:latin typeface="Telegraf 1 Bold"/>
            </a:endParaRPr>
          </a:p>
        </p:txBody>
      </p:sp>
      <p:pic>
        <p:nvPicPr>
          <p:cNvPr id="7170" name="Picture 2" descr="Formation Professionnelle au Maroc | Votre Guide d'orientation :  votreguide.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76458"/>
            <a:ext cx="4829175" cy="942976"/>
          </a:xfrm>
          <a:prstGeom prst="rect">
            <a:avLst/>
          </a:prstGeom>
          <a:noFill/>
          <a:extLst>
            <a:ext uri="{909E8E84-426E-40DD-AFC4-6F175D3DCCD1}">
              <a14:hiddenFill xmlns:a14="http://schemas.microsoft.com/office/drawing/2010/main">
                <a:solidFill>
                  <a:srgbClr val="FFFFFF"/>
                </a:solidFill>
              </a14:hiddenFill>
            </a:ext>
          </a:extLst>
        </p:spPr>
      </p:pic>
      <p:pic>
        <p:nvPicPr>
          <p:cNvPr id="12" name="WhatsApp Video 2024-06-24 at 00.09.15_56944af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51293" y="4457700"/>
            <a:ext cx="9144000" cy="518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video>
              <p:cMediaNode vol="80000">
                <p:cTn id="13"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0" y="190500"/>
            <a:ext cx="4572000" cy="861774"/>
          </a:xfrm>
          <a:prstGeom prst="rect">
            <a:avLst/>
          </a:prstGeom>
        </p:spPr>
        <p:txBody>
          <a:bodyPr wrap="square">
            <a:spAutoFit/>
          </a:bodyPr>
          <a:lstStyle/>
          <a:p>
            <a:r>
              <a:rPr lang="fr-FR" sz="5000" b="1" dirty="0" smtClean="0">
                <a:solidFill>
                  <a:schemeClr val="accent5">
                    <a:lumMod val="75000"/>
                  </a:schemeClr>
                </a:solidFill>
                <a:latin typeface="Telegraf (Corps)"/>
              </a:rPr>
              <a:t>partie2:</a:t>
            </a:r>
            <a:endParaRPr lang="fr-FR" sz="5000" dirty="0"/>
          </a:p>
        </p:txBody>
      </p:sp>
      <p:pic>
        <p:nvPicPr>
          <p:cNvPr id="5" name="WhatsApp Video 2024-06-24 at 00.09.24_b06fc4f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62100"/>
            <a:ext cx="18288000" cy="7848600"/>
          </a:xfrm>
          <a:prstGeom prst="rect">
            <a:avLst/>
          </a:prstGeom>
        </p:spPr>
      </p:pic>
    </p:spTree>
    <p:extLst>
      <p:ext uri="{BB962C8B-B14F-4D97-AF65-F5344CB8AC3E}">
        <p14:creationId xmlns:p14="http://schemas.microsoft.com/office/powerpoint/2010/main" val="2060575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579</Words>
  <Application>Microsoft Office PowerPoint</Application>
  <PresentationFormat>Personnalisé</PresentationFormat>
  <Paragraphs>34</Paragraphs>
  <Slides>12</Slides>
  <Notes>0</Notes>
  <HiddenSlides>0</HiddenSlides>
  <MMClips>3</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Telegraf 1</vt:lpstr>
      <vt:lpstr>Telegraf (Corps)</vt:lpstr>
      <vt:lpstr>Arial</vt:lpstr>
      <vt:lpstr>Times New Roman</vt:lpstr>
      <vt:lpstr>Telegraf 1 Bold</vt:lpstr>
      <vt:lpstr>Calibri</vt:lpstr>
      <vt:lpstr>Telegraf 2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rapport statistique résultat sondage simple professionnel</dc:title>
  <dc:creator>hp</dc:creator>
  <cp:lastModifiedBy>hp</cp:lastModifiedBy>
  <cp:revision>18</cp:revision>
  <dcterms:created xsi:type="dcterms:W3CDTF">2006-08-16T00:00:00Z</dcterms:created>
  <dcterms:modified xsi:type="dcterms:W3CDTF">2024-06-23T23:44:27Z</dcterms:modified>
  <dc:identifier>DAF3GR8aWbI</dc:identifier>
</cp:coreProperties>
</file>